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8" r:id="rId6"/>
    <p:sldId id="262" r:id="rId7"/>
    <p:sldId id="295" r:id="rId8"/>
    <p:sldId id="296" r:id="rId9"/>
    <p:sldId id="297" r:id="rId10"/>
    <p:sldId id="277" r:id="rId11"/>
    <p:sldId id="298" r:id="rId12"/>
    <p:sldId id="299" r:id="rId13"/>
    <p:sldId id="300" r:id="rId14"/>
    <p:sldId id="275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732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5" d="100"/>
          <a:sy n="75" d="100"/>
        </p:scale>
        <p:origin x="4032" y="3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2C48FB7-4632-4FB7-A822-C8EE7A1BCE57}" type="datetime1">
              <a:rPr lang="ru-RU" smtClean="0"/>
              <a:t>02.10.2023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7D626-816E-4770-8022-B9B504B09470}" type="datetime1">
              <a:rPr lang="ru-RU" smtClean="0"/>
              <a:pPr/>
              <a:t>02.10.2023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512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785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06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002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76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16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495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742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780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3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xmlns="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 дн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xmlns="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>
            <a:extLst>
              <a:ext uri="{FF2B5EF4-FFF2-40B4-BE49-F238E27FC236}">
                <a16:creationId xmlns:a16="http://schemas.microsoft.com/office/drawing/2014/main" xmlns="" id="{9D2AF524-D4B4-4A3A-9CE4-EDAFE1D5A3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7" name="Текст 15">
            <a:extLst>
              <a:ext uri="{FF2B5EF4-FFF2-40B4-BE49-F238E27FC236}">
                <a16:creationId xmlns:a16="http://schemas.microsoft.com/office/drawing/2014/main" xmlns="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xmlns="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xmlns="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xmlns="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xmlns="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xmlns="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:a16="http://schemas.microsoft.com/office/drawing/2014/main" xmlns="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3795F91-C721-4363-956D-756673AE7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AC14461-E27D-413D-B31A-47B74646AF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4D6AEA4C-7710-4829-BA87-8DD77F1593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E9BD473E-6203-491C-87AC-54AC0AB233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xmlns="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xmlns="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xmlns="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xmlns="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xmlns="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xmlns="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xmlns="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9298DCF7-7DC1-4618-8133-F63847B0A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653A6567-233D-4A3B-B52B-DE7E5E35A1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xmlns="" id="{64D564EB-CA78-42C6-AD76-3C4E7B3AEA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xmlns="" id="{1CFFBB3A-BDCF-4878-8D04-E8BB9A050E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xmlns="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xmlns="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xmlns="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xmlns="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xmlns="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xmlns="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xmlns="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ступл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6">
            <a:extLst>
              <a:ext uri="{FF2B5EF4-FFF2-40B4-BE49-F238E27FC236}">
                <a16:creationId xmlns:a16="http://schemas.microsoft.com/office/drawing/2014/main" xmlns="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xmlns="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xmlns="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xmlns="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xmlns="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xmlns="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xmlns="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xmlns="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xmlns="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xmlns="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xmlns="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xmlns="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xmlns="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Объект 3">
            <a:extLst>
              <a:ext uri="{FF2B5EF4-FFF2-40B4-BE49-F238E27FC236}">
                <a16:creationId xmlns:a16="http://schemas.microsoft.com/office/drawing/2014/main" xmlns="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xmlns="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xmlns="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xmlns="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xmlns="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xmlns="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xmlns="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xmlns="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xmlns="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xmlns="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xmlns="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xmlns="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xmlns="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xmlns="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xmlns="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xmlns="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xmlns="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xmlns="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xmlns="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xmlns="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xmlns="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xmlns="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xmlns="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xmlns="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xmlns="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xmlns="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xmlns="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xmlns="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xmlns="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xmlns="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xmlns="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xmlns="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xmlns="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xmlns="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xmlns="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xmlns="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xmlns="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xmlns="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4E4B72DA-52CB-4D39-A342-8857B4D959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21D9BCDA-DFB7-41A4-A7C7-CEE86CEDCB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8 человек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xmlns="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xmlns="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xmlns="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xmlns="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xmlns="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xmlns="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5" name="Рисунок 10">
            <a:extLst>
              <a:ext uri="{FF2B5EF4-FFF2-40B4-BE49-F238E27FC236}">
                <a16:creationId xmlns:a16="http://schemas.microsoft.com/office/drawing/2014/main" xmlns="" id="{1EBAEB1D-A7F9-4F90-B642-4277D3802B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6" name="Рисунок 10">
            <a:extLst>
              <a:ext uri="{FF2B5EF4-FFF2-40B4-BE49-F238E27FC236}">
                <a16:creationId xmlns:a16="http://schemas.microsoft.com/office/drawing/2014/main" xmlns="" id="{9461A69E-14C8-4325-89AF-D4257C1C05B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7" name="Рисунок 10">
            <a:extLst>
              <a:ext uri="{FF2B5EF4-FFF2-40B4-BE49-F238E27FC236}">
                <a16:creationId xmlns:a16="http://schemas.microsoft.com/office/drawing/2014/main" xmlns="" id="{0FB38616-82FB-4DAD-A82E-3777ACB4114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8" name="Рисунок 10">
            <a:extLst>
              <a:ext uri="{FF2B5EF4-FFF2-40B4-BE49-F238E27FC236}">
                <a16:creationId xmlns:a16="http://schemas.microsoft.com/office/drawing/2014/main" xmlns="" id="{622ED9F4-EB9B-4588-8501-BFECB846EE7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xmlns="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xmlns="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xmlns="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xmlns="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0" name="Текст 2">
            <a:extLst>
              <a:ext uri="{FF2B5EF4-FFF2-40B4-BE49-F238E27FC236}">
                <a16:creationId xmlns:a16="http://schemas.microsoft.com/office/drawing/2014/main" xmlns="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xmlns="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xmlns="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xmlns="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0DFD584-E5CF-41EF-B51E-679CE22DDF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xmlns="" id="{E5C02DDF-25A6-42C7-9525-F279CE2095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одержимо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xmlns="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xmlns="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xmlns="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xmlns="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3">
            <a:extLst>
              <a:ext uri="{FF2B5EF4-FFF2-40B4-BE49-F238E27FC236}">
                <a16:creationId xmlns:a16="http://schemas.microsoft.com/office/drawing/2014/main" xmlns="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Дата 6">
            <a:extLst>
              <a:ext uri="{FF2B5EF4-FFF2-40B4-BE49-F238E27FC236}">
                <a16:creationId xmlns:a16="http://schemas.microsoft.com/office/drawing/2014/main" xmlns="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xmlns="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xmlns="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xmlns="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>
            <a:extLst>
              <a:ext uri="{FF2B5EF4-FFF2-40B4-BE49-F238E27FC236}">
                <a16:creationId xmlns:a16="http://schemas.microsoft.com/office/drawing/2014/main" xmlns="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xmlns="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xmlns="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2868" y="4405151"/>
            <a:ext cx="10116840" cy="1122202"/>
          </a:xfrm>
        </p:spPr>
        <p:txBody>
          <a:bodyPr rtlCol="0"/>
          <a:lstStyle/>
          <a:p>
            <a:pPr algn="r" rtl="0"/>
            <a:r>
              <a:rPr lang="ru-RU" dirty="0"/>
              <a:t>Особенности инженерной деятельности и роль инженера в современном мире.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2982" y="2571235"/>
            <a:ext cx="4977938" cy="1715531"/>
          </a:xfrm>
        </p:spPr>
        <p:txBody>
          <a:bodyPr rtlCol="0"/>
          <a:lstStyle/>
          <a:p>
            <a:pPr algn="ctr" rtl="0"/>
            <a:r>
              <a:rPr lang="ru-RU" dirty="0"/>
              <a:t>Зарождение инженерной деятельности, ее сущность и функции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326711"/>
            <a:ext cx="8421688" cy="1325563"/>
          </a:xfrm>
        </p:spPr>
        <p:txBody>
          <a:bodyPr rtlCol="0"/>
          <a:lstStyle/>
          <a:p>
            <a:pPr rtl="0"/>
            <a:r>
              <a:rPr lang="ru-RU" dirty="0" err="1"/>
              <a:t>Доинженерная</a:t>
            </a:r>
            <a:r>
              <a:rPr lang="ru-RU" dirty="0"/>
              <a:t> деятельность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0317" y="1947553"/>
            <a:ext cx="11887199" cy="2180103"/>
          </a:xfrm>
        </p:spPr>
        <p:txBody>
          <a:bodyPr rtlCol="0">
            <a:noAutofit/>
          </a:bodyPr>
          <a:lstStyle/>
          <a:p>
            <a:pPr indent="457200" algn="just" rtl="0"/>
            <a:r>
              <a:rPr lang="ru-RU" sz="1800" dirty="0"/>
              <a:t>На заре становления общества не существовало в </a:t>
            </a:r>
            <a:r>
              <a:rPr lang="ru-RU" sz="1800" b="1" u="sng" dirty="0"/>
              <a:t>явном виде инженерной специальности </a:t>
            </a:r>
            <a:r>
              <a:rPr lang="ru-RU" sz="1800" dirty="0"/>
              <a:t>(это результат позднейшего общественного разделения труда), ни тем более «инженерного цеха», «касты» или социально-профессиональной группы. Но за многие века, даже тысячелетия до того, как общественный способ производства сделал возможным и необходимым появление инженеров в полном смысле этого слова, перед людьми возникали инженерные задачи и находились индивиды, способные их решать. Ведь человеческая цивилизация основана на преобразовании природного мира с помощью орудий труда, то есть совокупности разнообразных технических средств. История их создания – одновременно и </a:t>
            </a:r>
            <a:r>
              <a:rPr lang="ru-RU" sz="1800" b="1" u="sng" dirty="0"/>
              <a:t>история инженерной деятельности</a:t>
            </a:r>
            <a:r>
              <a:rPr lang="ru-RU" sz="1800" dirty="0"/>
              <a:t>.</a:t>
            </a:r>
          </a:p>
          <a:p>
            <a:pPr indent="457200" algn="just" rtl="0"/>
            <a:r>
              <a:rPr lang="ru-RU" sz="1800" dirty="0"/>
              <a:t>По своему происхождению именно техническая деятельность стала одним на первых </a:t>
            </a:r>
            <a:r>
              <a:rPr lang="ru-RU" sz="1800" b="1" u="sng" dirty="0"/>
              <a:t>видов социальной деятельности</a:t>
            </a:r>
            <a:r>
              <a:rPr lang="ru-RU" sz="1800" dirty="0"/>
              <a:t>.</a:t>
            </a:r>
          </a:p>
          <a:p>
            <a:pPr indent="457200" algn="just" rtl="0"/>
            <a:r>
              <a:rPr lang="ru-RU" sz="1800" u="sng" dirty="0"/>
              <a:t>Характер и содержание технической деятельности</a:t>
            </a:r>
            <a:r>
              <a:rPr lang="ru-RU" sz="1800" dirty="0"/>
              <a:t> на ранних стадиях человеческой истории </a:t>
            </a:r>
            <a:r>
              <a:rPr lang="ru-RU" sz="1800" b="1" u="sng" dirty="0"/>
              <a:t>менялись крайне медленно</a:t>
            </a:r>
            <a:r>
              <a:rPr lang="ru-RU" sz="1800" dirty="0"/>
              <a:t>: технические новинки сотни раз находились и сотни раз утрачивались, погибали вместе с их изобретателями. </a:t>
            </a:r>
          </a:p>
        </p:txBody>
      </p:sp>
      <p:sp>
        <p:nvSpPr>
          <p:cNvPr id="80" name="Дата 79">
            <a:extLst>
              <a:ext uri="{FF2B5EF4-FFF2-40B4-BE49-F238E27FC236}">
                <a16:creationId xmlns:a16="http://schemas.microsoft.com/office/drawing/2014/main" xmlns="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 г.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xmlns="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326711"/>
            <a:ext cx="8421688" cy="1325563"/>
          </a:xfrm>
        </p:spPr>
        <p:txBody>
          <a:bodyPr rtlCol="0"/>
          <a:lstStyle/>
          <a:p>
            <a:pPr rtl="0"/>
            <a:r>
              <a:rPr lang="ru-RU" dirty="0" err="1"/>
              <a:t>Доинженерная</a:t>
            </a:r>
            <a:r>
              <a:rPr lang="ru-RU" dirty="0"/>
              <a:t> деятельность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0317" y="1947553"/>
            <a:ext cx="11887199" cy="2180103"/>
          </a:xfrm>
        </p:spPr>
        <p:txBody>
          <a:bodyPr rtlCol="0">
            <a:noAutofit/>
          </a:bodyPr>
          <a:lstStyle/>
          <a:p>
            <a:pPr indent="457200" algn="just" rtl="0"/>
            <a:r>
              <a:rPr lang="ru-RU" sz="2400" dirty="0"/>
              <a:t>В период неолита достоянием человечества сделались новые приемы обработки материалов – пиление, шлифование, сверление, появились составные орудия, был приручен огонь. Невозможно представить, что эти элементы материально-технической культуры возникли без целенаправленной умственной работы их создателей. Можно согласиться, что познание, техническое проектирование и организация производства не были расчленены и не существовали вне повседневной рутинной деятельности. Поэтому уже применительно к первобытнообщинному способу производства мы вправе говорить о существовании инженерной деятельности в ее неявной форме. Обозначим ее как </a:t>
            </a:r>
            <a:r>
              <a:rPr lang="ru-RU" sz="2400" b="1" u="sng" dirty="0" err="1"/>
              <a:t>доинженерную</a:t>
            </a:r>
            <a:r>
              <a:rPr lang="ru-RU" sz="2400" b="1" u="sng" dirty="0"/>
              <a:t> деятельность</a:t>
            </a:r>
            <a:r>
              <a:rPr lang="ru-RU" sz="2400" dirty="0"/>
              <a:t>.</a:t>
            </a:r>
            <a:endParaRPr lang="ru-RU" sz="1800" dirty="0"/>
          </a:p>
        </p:txBody>
      </p:sp>
      <p:sp>
        <p:nvSpPr>
          <p:cNvPr id="80" name="Дата 79">
            <a:extLst>
              <a:ext uri="{FF2B5EF4-FFF2-40B4-BE49-F238E27FC236}">
                <a16:creationId xmlns:a16="http://schemas.microsoft.com/office/drawing/2014/main" xmlns="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 г.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xmlns="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54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326711"/>
            <a:ext cx="8421688" cy="1325563"/>
          </a:xfrm>
        </p:spPr>
        <p:txBody>
          <a:bodyPr rtlCol="0"/>
          <a:lstStyle/>
          <a:p>
            <a:pPr rtl="0"/>
            <a:r>
              <a:rPr lang="ru-RU" dirty="0" err="1"/>
              <a:t>Прединженерный</a:t>
            </a:r>
            <a:r>
              <a:rPr lang="ru-RU" dirty="0"/>
              <a:t> период (с II-I тыс. до н.э. до ХVII–XVIII вв. н.э.)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0317" y="1947553"/>
            <a:ext cx="11887199" cy="2180103"/>
          </a:xfrm>
        </p:spPr>
        <p:txBody>
          <a:bodyPr rtlCol="0">
            <a:noAutofit/>
          </a:bodyPr>
          <a:lstStyle/>
          <a:p>
            <a:pPr indent="457200" algn="just" rtl="0"/>
            <a:r>
              <a:rPr lang="ru-RU" sz="2400" b="1" u="sng" dirty="0"/>
              <a:t>Центром технической (и инженерной) деятельности было строительное дело</a:t>
            </a:r>
            <a:r>
              <a:rPr lang="ru-RU" sz="2400" dirty="0"/>
              <a:t>. Возникновение древних городов, которые становились центрами ремесленного производства, возведение культовых и ирригационных сооружений, мостов, плотин, дорог требовало кооперации труда огромного количества людей.</a:t>
            </a:r>
          </a:p>
          <a:p>
            <a:pPr indent="457200" algn="just" rtl="0"/>
            <a:r>
              <a:rPr lang="ru-RU" sz="2400" dirty="0"/>
              <a:t>Архитектурное дело и строительство стали исторически первой областью производства, где возникла потребность в людях специально занятых функциями проектирования и управления (</a:t>
            </a:r>
            <a:r>
              <a:rPr lang="ru-RU" sz="2400" b="1" u="sng" dirty="0"/>
              <a:t>инженера).</a:t>
            </a:r>
          </a:p>
          <a:p>
            <a:pPr indent="457200" algn="just" rtl="0"/>
            <a:r>
              <a:rPr lang="ru-RU" sz="2400" dirty="0"/>
              <a:t>Неизменным оставалось одно: основным создателем технических </a:t>
            </a:r>
            <a:r>
              <a:rPr lang="ru-RU" sz="2400" b="1" u="sng" dirty="0"/>
              <a:t>нововведений, субъектом технической деятельности по-прежнему оставался ремесленник</a:t>
            </a:r>
            <a:r>
              <a:rPr lang="ru-RU" sz="2400" dirty="0"/>
              <a:t>.</a:t>
            </a:r>
            <a:endParaRPr lang="ru-RU" sz="2400" b="1" u="sng" dirty="0"/>
          </a:p>
          <a:p>
            <a:pPr indent="457200" algn="just" rtl="0"/>
            <a:endParaRPr lang="ru-RU" sz="3200" b="1" u="sng" dirty="0"/>
          </a:p>
          <a:p>
            <a:pPr indent="457200" algn="just" rtl="0"/>
            <a:endParaRPr lang="ru-RU" sz="1800" dirty="0"/>
          </a:p>
        </p:txBody>
      </p:sp>
      <p:sp>
        <p:nvSpPr>
          <p:cNvPr id="80" name="Дата 79">
            <a:extLst>
              <a:ext uri="{FF2B5EF4-FFF2-40B4-BE49-F238E27FC236}">
                <a16:creationId xmlns:a16="http://schemas.microsoft.com/office/drawing/2014/main" xmlns="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 г.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xmlns="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12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136525"/>
            <a:ext cx="8421688" cy="1325563"/>
          </a:xfrm>
        </p:spPr>
        <p:txBody>
          <a:bodyPr rtlCol="0"/>
          <a:lstStyle/>
          <a:p>
            <a:pPr rtl="0"/>
            <a:r>
              <a:rPr lang="ru-RU" dirty="0"/>
              <a:t>инженерная деятельность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003" y="1626920"/>
            <a:ext cx="11887199" cy="2180103"/>
          </a:xfrm>
        </p:spPr>
        <p:txBody>
          <a:bodyPr rtlCol="0">
            <a:noAutofit/>
          </a:bodyPr>
          <a:lstStyle/>
          <a:p>
            <a:pPr indent="457200" algn="just" rtl="0"/>
            <a:r>
              <a:rPr lang="ru-RU" sz="2400" dirty="0"/>
              <a:t>До конца XVI – начала XVII веков техническая деятельность человека осуществлялась практически вне связи с развитием естественных наук и математики. И только после того, как результаты научных исследований стали использоваться для создания новой техники и технологий возникла </a:t>
            </a:r>
            <a:r>
              <a:rPr lang="ru-RU" sz="2400" b="1" u="sng" dirty="0"/>
              <a:t>инженерная деятельность</a:t>
            </a:r>
            <a:r>
              <a:rPr lang="ru-RU" sz="2400" dirty="0"/>
              <a:t>.</a:t>
            </a:r>
          </a:p>
          <a:p>
            <a:pPr indent="457200" algn="just" rtl="0"/>
            <a:r>
              <a:rPr lang="ru-RU" sz="2400" dirty="0"/>
              <a:t>Так сформировалась </a:t>
            </a:r>
            <a:r>
              <a:rPr lang="ru-RU" sz="2400" b="1" u="sng" dirty="0"/>
              <a:t>миссия инженера</a:t>
            </a:r>
            <a:r>
              <a:rPr lang="ru-RU" sz="2400" dirty="0"/>
              <a:t>, которая состоит в создании искусственных технических объектов, сред и технологий, необходимых для обеспечения жизнедеятельности и повышения качества жизни человека и общества, с использованием природных ресурсов и применением естественнонаучных знаний и практического опыта. </a:t>
            </a:r>
          </a:p>
          <a:p>
            <a:pPr indent="457200" algn="just" rtl="0"/>
            <a:endParaRPr lang="ru-RU" sz="3200" dirty="0"/>
          </a:p>
          <a:p>
            <a:pPr indent="457200" algn="just" rtl="0"/>
            <a:endParaRPr lang="ru-RU" sz="3200" b="1" u="sng" dirty="0"/>
          </a:p>
          <a:p>
            <a:pPr indent="457200" algn="just" rtl="0"/>
            <a:endParaRPr lang="ru-RU" sz="1800" dirty="0"/>
          </a:p>
        </p:txBody>
      </p:sp>
      <p:sp>
        <p:nvSpPr>
          <p:cNvPr id="80" name="Дата 79">
            <a:extLst>
              <a:ext uri="{FF2B5EF4-FFF2-40B4-BE49-F238E27FC236}">
                <a16:creationId xmlns:a16="http://schemas.microsoft.com/office/drawing/2014/main" xmlns="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 г.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xmlns="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3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19F29B-F233-48AF-8261-F33A4E079E3E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839" y="2979874"/>
            <a:ext cx="5890161" cy="1325563"/>
          </a:xfrm>
        </p:spPr>
        <p:txBody>
          <a:bodyPr rtlCol="0">
            <a:noAutofit/>
          </a:bodyPr>
          <a:lstStyle/>
          <a:p>
            <a:pPr rtl="0"/>
            <a:r>
              <a:rPr lang="ru-RU" sz="3600" dirty="0"/>
              <a:t>Факторы, способствовавшие вызреванию инженерного труда</a:t>
            </a: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34094" y="1626920"/>
            <a:ext cx="10848108" cy="2180103"/>
          </a:xfrm>
        </p:spPr>
        <p:txBody>
          <a:bodyPr rtlCol="0">
            <a:noAutofit/>
          </a:bodyPr>
          <a:lstStyle/>
          <a:p>
            <a:pPr marL="514350" indent="-514350" algn="just" rtl="0">
              <a:buAutoNum type="arabicPeriod"/>
            </a:pPr>
            <a:r>
              <a:rPr lang="ru-RU" sz="3200" dirty="0"/>
              <a:t>Технологическая революция.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Развитие общественно-экономических отношений.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Переворот в мировоззрении, становление личности.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Перемены в науке.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Создание средств инженерного труда.</a:t>
            </a:r>
            <a:endParaRPr lang="en-US" sz="3200" dirty="0"/>
          </a:p>
          <a:p>
            <a:pPr marL="514350" indent="-514350" algn="just" rtl="0">
              <a:buAutoNum type="arabicPeriod"/>
            </a:pPr>
            <a:endParaRPr lang="ru-RU" sz="3200" dirty="0"/>
          </a:p>
          <a:p>
            <a:pPr indent="457200" algn="just" rtl="0"/>
            <a:endParaRPr lang="ru-RU" sz="3200" b="1" u="sng" dirty="0"/>
          </a:p>
          <a:p>
            <a:pPr indent="457200" algn="just" rtl="0"/>
            <a:endParaRPr lang="ru-RU" sz="1800" dirty="0"/>
          </a:p>
        </p:txBody>
      </p:sp>
      <p:sp>
        <p:nvSpPr>
          <p:cNvPr id="80" name="Дата 79">
            <a:extLst>
              <a:ext uri="{FF2B5EF4-FFF2-40B4-BE49-F238E27FC236}">
                <a16:creationId xmlns:a16="http://schemas.microsoft.com/office/drawing/2014/main" xmlns="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 г.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xmlns="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85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2982" y="2571235"/>
            <a:ext cx="4977938" cy="1715531"/>
          </a:xfrm>
        </p:spPr>
        <p:txBody>
          <a:bodyPr rtlCol="0"/>
          <a:lstStyle/>
          <a:p>
            <a:pPr algn="ctr" rtl="0"/>
            <a:r>
              <a:rPr lang="ru-RU" dirty="0"/>
              <a:t>Функции инженера </a:t>
            </a:r>
          </a:p>
        </p:txBody>
      </p:sp>
    </p:spTree>
    <p:extLst>
      <p:ext uri="{BB962C8B-B14F-4D97-AF65-F5344CB8AC3E}">
        <p14:creationId xmlns:p14="http://schemas.microsoft.com/office/powerpoint/2010/main" val="160029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C1C80FB-53F9-42EE-B1E6-D0F998EC5D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57844" y="908463"/>
            <a:ext cx="10848108" cy="2180103"/>
          </a:xfrm>
        </p:spPr>
        <p:txBody>
          <a:bodyPr rtlCol="0">
            <a:noAutofit/>
          </a:bodyPr>
          <a:lstStyle/>
          <a:p>
            <a:pPr marL="514350" indent="-514350" algn="just" rtl="0">
              <a:buAutoNum type="arabicPeriod"/>
            </a:pPr>
            <a:r>
              <a:rPr lang="ru-RU" sz="3200" dirty="0"/>
              <a:t>Функция анализа и технического прогнозирования.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Исследовательская функция инженерной деятельности.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Конструкторская функция.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Функция проектирования.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Технологическая функция.</a:t>
            </a:r>
            <a:endParaRPr lang="en-US" sz="3200" dirty="0"/>
          </a:p>
          <a:p>
            <a:pPr marL="514350" indent="-514350" algn="just" rtl="0">
              <a:buAutoNum type="arabicPeriod"/>
            </a:pPr>
            <a:r>
              <a:rPr lang="ru-RU" sz="3200" dirty="0"/>
              <a:t>Функция регулирования производства</a:t>
            </a:r>
            <a:r>
              <a:rPr lang="en-US" sz="3200" dirty="0"/>
              <a:t>.</a:t>
            </a:r>
          </a:p>
          <a:p>
            <a:pPr marL="514350" indent="-514350" algn="just" rtl="0">
              <a:buAutoNum type="arabicPeriod"/>
            </a:pPr>
            <a:r>
              <a:rPr lang="ru-RU" sz="3200" dirty="0"/>
              <a:t>Функция эксплуатации и ремонта оборудования</a:t>
            </a:r>
            <a:r>
              <a:rPr lang="en-US" sz="3200" dirty="0"/>
              <a:t>.</a:t>
            </a:r>
          </a:p>
          <a:p>
            <a:pPr marL="514350" indent="-514350" algn="just" rtl="0">
              <a:buAutoNum type="arabicPeriod"/>
            </a:pPr>
            <a:r>
              <a:rPr lang="ru-RU" sz="3200" dirty="0"/>
              <a:t>Функция системного проектирования</a:t>
            </a:r>
            <a:endParaRPr lang="en-US" sz="3200" dirty="0"/>
          </a:p>
          <a:p>
            <a:pPr marL="514350" indent="-514350" algn="just" rtl="0">
              <a:buAutoNum type="arabicPeriod"/>
            </a:pPr>
            <a:endParaRPr lang="ru-RU" sz="3200" dirty="0"/>
          </a:p>
          <a:p>
            <a:pPr indent="457200" algn="just" rtl="0"/>
            <a:endParaRPr lang="ru-RU" sz="3200" b="1" u="sng" dirty="0"/>
          </a:p>
          <a:p>
            <a:pPr indent="457200" algn="just" rtl="0"/>
            <a:endParaRPr lang="ru-RU" sz="1800" dirty="0"/>
          </a:p>
        </p:txBody>
      </p:sp>
      <p:sp>
        <p:nvSpPr>
          <p:cNvPr id="80" name="Дата 79">
            <a:extLst>
              <a:ext uri="{FF2B5EF4-FFF2-40B4-BE49-F238E27FC236}">
                <a16:creationId xmlns:a16="http://schemas.microsoft.com/office/drawing/2014/main" xmlns="" id="{BC1F9D86-85D8-4FD0-B0D3-47D778722782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 г.</a:t>
            </a:r>
          </a:p>
        </p:txBody>
      </p:sp>
      <p:sp>
        <p:nvSpPr>
          <p:cNvPr id="82" name="Номер слайда 81">
            <a:extLst>
              <a:ext uri="{FF2B5EF4-FFF2-40B4-BE49-F238E27FC236}">
                <a16:creationId xmlns:a16="http://schemas.microsoft.com/office/drawing/2014/main" xmlns="" id="{CE36A058-BEC2-4BC5-A467-F2EB2A3650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25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5311" y="-602456"/>
            <a:ext cx="5111750" cy="1204912"/>
          </a:xfrm>
        </p:spPr>
        <p:txBody>
          <a:bodyPr rtlCol="0"/>
          <a:lstStyle/>
          <a:p>
            <a:pPr rtl="0"/>
            <a:r>
              <a:rPr lang="ru-RU" dirty="0"/>
              <a:t>Выводы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F8C8B5-F6EC-489B-BD0F-CD89A73CAB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/>
              <a:t>2023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AEFF51B-0E28-4171-AE7C-A31AAB42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11</a:t>
            </a:fld>
            <a:endParaRPr lang="ru-RU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xmlns="" id="{AFC5810F-D201-4DAE-AB9D-6A6DDAA4795C}"/>
              </a:ext>
            </a:extLst>
          </p:cNvPr>
          <p:cNvSpPr txBox="1">
            <a:spLocks/>
          </p:cNvSpPr>
          <p:nvPr/>
        </p:nvSpPr>
        <p:spPr>
          <a:xfrm>
            <a:off x="4791694" y="1626920"/>
            <a:ext cx="7190508" cy="2180103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>
              <a:buNone/>
            </a:pPr>
            <a:r>
              <a:rPr lang="ru-RU" sz="2000" b="1" u="sng" dirty="0"/>
              <a:t>Профессия инженера прошла долгий путь становления и развития</a:t>
            </a:r>
            <a:r>
              <a:rPr lang="ru-RU" sz="2000" dirty="0"/>
              <a:t>, имеет свои особенности на том или ином этапе истории. Длительное время на эту деятельность смотрели как на неблагородное дело, удел простолюдина, профессия не была популярной. С переходом к феодализму возрастает количественно и качественно категория людей, занимающихся инженерной деятельностью. С развитием машинной индустрии она начинает быстро развиваться, появляется инженер-промышленник, который становится основной фигурой технического прогресса. Бурное развитие машинного производства вызвало к жизни необходимость подготовки кадров, способных решать инженерные проблемы</a:t>
            </a:r>
            <a:r>
              <a:rPr lang="ru-RU" sz="1600" dirty="0"/>
              <a:t>. </a:t>
            </a:r>
            <a:endParaRPr lang="ru-RU" sz="3200" dirty="0"/>
          </a:p>
          <a:p>
            <a:pPr indent="457200" algn="just"/>
            <a:endParaRPr lang="ru-RU" sz="3200" b="1" u="sng" dirty="0"/>
          </a:p>
          <a:p>
            <a:pPr indent="457200"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</p:sld>
</file>

<file path=ppt/theme/theme1.xml><?xml version="1.0" encoding="utf-8"?>
<a:theme xmlns:a="http://schemas.openxmlformats.org/drawingml/2006/main" name="Одиночная линия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9043_TF56180624_Win32" id="{67C9E7EB-4B67-47D2-AC94-A62F98E9F47B}" vid="{DA75A8E3-E007-44ED-9BA5-5388846DD69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97B18F-50BC-4F30-8373-93489E845F8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2BC90D6-94CF-42F7-AAC4-9CF6824C54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CF2EF3-001F-4BE9-81B3-86ECBBF94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Минималистичная светлая презентация</Template>
  <TotalTime>28</TotalTime>
  <Words>626</Words>
  <Application>Microsoft Office PowerPoint</Application>
  <PresentationFormat>Широкоэкранный</PresentationFormat>
  <Paragraphs>60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Одиночная линия</vt:lpstr>
      <vt:lpstr>Особенности инженерной деятельности и роль инженера в современном мире.</vt:lpstr>
      <vt:lpstr>Зарождение инженерной деятельности, ее сущность и функции</vt:lpstr>
      <vt:lpstr>Доинженерная деятельность</vt:lpstr>
      <vt:lpstr>Доинженерная деятельность</vt:lpstr>
      <vt:lpstr>Прединженерный период (с II-I тыс. до н.э. до ХVII–XVIII вв. н.э.)</vt:lpstr>
      <vt:lpstr>инженерная деятельность</vt:lpstr>
      <vt:lpstr>Факторы, способствовавшие вызреванию инженерного труда</vt:lpstr>
      <vt:lpstr>Презентация PowerPoint</vt:lpstr>
      <vt:lpstr>Функции инженера </vt:lpstr>
      <vt:lpstr>Презентация PowerPoint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инженерной деятельности и роль инженера в современном мире.</dc:title>
  <dc:creator>Администратор</dc:creator>
  <cp:lastModifiedBy>Аделина Ракишева</cp:lastModifiedBy>
  <cp:revision>2</cp:revision>
  <dcterms:created xsi:type="dcterms:W3CDTF">2023-06-11T09:29:42Z</dcterms:created>
  <dcterms:modified xsi:type="dcterms:W3CDTF">2023-10-02T04:22:47Z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